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256" r:id="rId2"/>
    <p:sldId id="362" r:id="rId3"/>
    <p:sldId id="267" r:id="rId4"/>
    <p:sldId id="293" r:id="rId5"/>
    <p:sldId id="265" r:id="rId6"/>
    <p:sldId id="294" r:id="rId7"/>
    <p:sldId id="359" r:id="rId8"/>
    <p:sldId id="360" r:id="rId9"/>
    <p:sldId id="361" r:id="rId10"/>
    <p:sldId id="266" r:id="rId11"/>
    <p:sldId id="257" r:id="rId12"/>
    <p:sldId id="258" r:id="rId13"/>
    <p:sldId id="260" r:id="rId14"/>
    <p:sldId id="261" r:id="rId15"/>
    <p:sldId id="319" r:id="rId16"/>
    <p:sldId id="347" r:id="rId17"/>
    <p:sldId id="259" r:id="rId18"/>
    <p:sldId id="320" r:id="rId19"/>
    <p:sldId id="264" r:id="rId20"/>
    <p:sldId id="298" r:id="rId21"/>
    <p:sldId id="271" r:id="rId22"/>
    <p:sldId id="270" r:id="rId23"/>
    <p:sldId id="296" r:id="rId24"/>
    <p:sldId id="268" r:id="rId25"/>
    <p:sldId id="269" r:id="rId26"/>
    <p:sldId id="295" r:id="rId27"/>
    <p:sldId id="272" r:id="rId28"/>
    <p:sldId id="297" r:id="rId29"/>
    <p:sldId id="323" r:id="rId30"/>
    <p:sldId id="275" r:id="rId31"/>
    <p:sldId id="300" r:id="rId32"/>
    <p:sldId id="299" r:id="rId33"/>
    <p:sldId id="279" r:id="rId34"/>
    <p:sldId id="273" r:id="rId35"/>
    <p:sldId id="278" r:id="rId36"/>
    <p:sldId id="276" r:id="rId37"/>
    <p:sldId id="301" r:id="rId38"/>
    <p:sldId id="274" r:id="rId39"/>
    <p:sldId id="277" r:id="rId40"/>
    <p:sldId id="281" r:id="rId41"/>
    <p:sldId id="304" r:id="rId42"/>
    <p:sldId id="303" r:id="rId43"/>
    <p:sldId id="280" r:id="rId44"/>
    <p:sldId id="307" r:id="rId45"/>
    <p:sldId id="305" r:id="rId46"/>
    <p:sldId id="306" r:id="rId47"/>
    <p:sldId id="308" r:id="rId48"/>
    <p:sldId id="309" r:id="rId49"/>
    <p:sldId id="310" r:id="rId50"/>
    <p:sldId id="311" r:id="rId51"/>
    <p:sldId id="312" r:id="rId52"/>
    <p:sldId id="313" r:id="rId53"/>
    <p:sldId id="290" r:id="rId54"/>
    <p:sldId id="316" r:id="rId55"/>
    <p:sldId id="314" r:id="rId56"/>
    <p:sldId id="315" r:id="rId57"/>
    <p:sldId id="318" r:id="rId58"/>
    <p:sldId id="317" r:id="rId59"/>
    <p:sldId id="291" r:id="rId60"/>
    <p:sldId id="292" r:id="rId61"/>
    <p:sldId id="302" r:id="rId62"/>
    <p:sldId id="357" r:id="rId63"/>
    <p:sldId id="282" r:id="rId64"/>
    <p:sldId id="283" r:id="rId65"/>
    <p:sldId id="325" r:id="rId66"/>
    <p:sldId id="326" r:id="rId67"/>
    <p:sldId id="284" r:id="rId68"/>
    <p:sldId id="285" r:id="rId69"/>
    <p:sldId id="286" r:id="rId70"/>
    <p:sldId id="324" r:id="rId71"/>
    <p:sldId id="287" r:id="rId72"/>
    <p:sldId id="288" r:id="rId73"/>
    <p:sldId id="289" r:id="rId74"/>
    <p:sldId id="321" r:id="rId75"/>
    <p:sldId id="322" r:id="rId76"/>
    <p:sldId id="335" r:id="rId77"/>
    <p:sldId id="327" r:id="rId78"/>
    <p:sldId id="328" r:id="rId79"/>
    <p:sldId id="329" r:id="rId80"/>
    <p:sldId id="341" r:id="rId81"/>
    <p:sldId id="330" r:id="rId82"/>
    <p:sldId id="352" r:id="rId83"/>
    <p:sldId id="354" r:id="rId84"/>
    <p:sldId id="356" r:id="rId85"/>
    <p:sldId id="353" r:id="rId86"/>
    <p:sldId id="355" r:id="rId87"/>
    <p:sldId id="342" r:id="rId88"/>
    <p:sldId id="331" r:id="rId89"/>
    <p:sldId id="332" r:id="rId90"/>
    <p:sldId id="333" r:id="rId91"/>
    <p:sldId id="334" r:id="rId92"/>
    <p:sldId id="336" r:id="rId93"/>
    <p:sldId id="337" r:id="rId94"/>
    <p:sldId id="338" r:id="rId95"/>
    <p:sldId id="339" r:id="rId96"/>
    <p:sldId id="340" r:id="rId97"/>
    <p:sldId id="344" r:id="rId98"/>
    <p:sldId id="345" r:id="rId99"/>
    <p:sldId id="346" r:id="rId100"/>
    <p:sldId id="348" r:id="rId101"/>
    <p:sldId id="349" r:id="rId102"/>
    <p:sldId id="351" r:id="rId103"/>
    <p:sldId id="358" r:id="rId10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CFB04-CE7B-4B4A-93EB-80A2635E4A18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EDC1AD-4543-4E46-A320-7C1D23249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306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E6CA-7BB7-470B-90FF-4CC23100BFBD}" type="datetime1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590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7B07-4AF9-4B47-AFA2-72C1D7AFC69E}" type="datetime1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37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EACA2-15D1-4261-B4CF-41F8B55A06B9}" type="datetime1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872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BBA8-AC70-4ED4-951F-78D7BDFF5E7C}" type="datetime1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26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6E41B-33CF-448C-9843-052E50595C6C}" type="datetime1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5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7EE43-1D72-4A11-ADB8-048E6CDD9EA2}" type="datetime1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48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630D-3123-4409-8E9E-AF460603F28E}" type="datetime1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41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D039-3F38-44BE-9C81-F488595BB100}" type="datetime1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782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72F6-050F-44A2-A551-98A16F7C8557}" type="datetime1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923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A8C33-6E05-4C7F-9E21-0AF51B68A136}" type="datetime1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312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F3428-BCD5-439B-997B-A3B3EDB01ADE}" type="datetime1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192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4E6C5-20B0-49F0-BE05-66F3B9A1CEF2}" type="datetime1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D1AA0-EB4C-416F-A1E2-A5A1C99DE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3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zh-CN" b="1"/>
              <a:t>Chapitre 5 : Histoire des sciences naturelles en France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391" y="4365104"/>
            <a:ext cx="2857899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7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67042"/>
            <a:ext cx="4392488" cy="6614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668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100</a:t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2" y="1738511"/>
            <a:ext cx="9228207" cy="305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6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1960" y="2420888"/>
            <a:ext cx="4460191" cy="1143000"/>
          </a:xfrm>
        </p:spPr>
        <p:txBody>
          <a:bodyPr>
            <a:normAutofit fontScale="90000"/>
          </a:bodyPr>
          <a:lstStyle/>
          <a:p>
            <a:r>
              <a:rPr lang="fr-FR" altLang="zh-CN" smtClean="0"/>
              <a:t>Petite vérole/variole</a:t>
            </a:r>
            <a:br>
              <a:rPr lang="fr-FR" altLang="zh-CN" smtClean="0"/>
            </a:br>
            <a:r>
              <a:rPr lang="fr-FR" altLang="zh-CN" smtClean="0"/>
              <a:t>ératiquée en 1980</a:t>
            </a:r>
            <a:br>
              <a:rPr lang="fr-FR" altLang="zh-CN" smtClean="0"/>
            </a:br>
            <a:r>
              <a:rPr lang="fr-FR" altLang="zh-CN" smtClean="0"/>
              <a:t>Mirabeau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20688"/>
            <a:ext cx="3149315" cy="452596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101</a:t>
            </a:fld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5345758"/>
            <a:ext cx="9188639" cy="630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074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102</a:t>
            </a:fld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3433"/>
            <a:ext cx="7631360" cy="590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764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24744"/>
            <a:ext cx="9144000" cy="5001419"/>
          </a:xfrm>
        </p:spPr>
        <p:txBody>
          <a:bodyPr>
            <a:normAutofit/>
          </a:bodyPr>
          <a:lstStyle/>
          <a:p>
            <a:r>
              <a:rPr lang="fr-FR" altLang="zh-CN" sz="3000"/>
              <a:t>L’È</a:t>
            </a:r>
            <a:r>
              <a:rPr lang="en-US" altLang="zh-CN" sz="3000"/>
              <a:t>re</a:t>
            </a:r>
            <a:r>
              <a:rPr lang="fr-FR" altLang="zh-CN" sz="3000" smtClean="0"/>
              <a:t> de l’électricité</a:t>
            </a:r>
            <a:endParaRPr lang="en-US" altLang="zh-CN" sz="3000" smtClean="0"/>
          </a:p>
          <a:p>
            <a:r>
              <a:rPr lang="en-US" altLang="zh-CN" sz="3000" smtClean="0"/>
              <a:t>L’Â</a:t>
            </a:r>
            <a:r>
              <a:rPr lang="fr-FR" altLang="zh-CN" sz="3000" smtClean="0"/>
              <a:t>ge atomique</a:t>
            </a:r>
          </a:p>
          <a:p>
            <a:r>
              <a:rPr lang="fr-FR" altLang="zh-CN" sz="3000" smtClean="0"/>
              <a:t>L’È</a:t>
            </a:r>
            <a:r>
              <a:rPr lang="en-US" altLang="zh-CN" sz="3000" smtClean="0"/>
              <a:t>re spatiale, la biologie moléculaire et l’informatique</a:t>
            </a:r>
            <a:endParaRPr lang="zh-CN" altLang="en-US" sz="30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103</a:t>
            </a:fld>
            <a:endParaRPr lang="zh-CN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3140968"/>
            <a:ext cx="8712968" cy="88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173" y="4365104"/>
            <a:ext cx="6449654" cy="191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72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zh-CN" smtClean="0"/>
              <a:t>Fondation du Collège de France en 1530</a:t>
            </a:r>
          </a:p>
          <a:p>
            <a:endParaRPr lang="fr-FR" altLang="zh-CN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0" y="2606295"/>
            <a:ext cx="8998024" cy="3049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75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altLang="zh-CN" smtClean="0"/>
              <a:t>Chirurgie : Ambroise Paré (1510-1590)</a:t>
            </a:r>
            <a:br>
              <a:rPr lang="fr-FR" altLang="zh-CN" smtClean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764704"/>
            <a:ext cx="3960440" cy="618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62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6512" y="1484784"/>
            <a:ext cx="4248472" cy="3586410"/>
          </a:xfrm>
        </p:spPr>
        <p:txBody>
          <a:bodyPr>
            <a:normAutofit fontScale="90000"/>
          </a:bodyPr>
          <a:lstStyle/>
          <a:p>
            <a:r>
              <a:rPr lang="fr-FR" altLang="zh-CN" i="1"/>
              <a:t>Ambroise Paré utilisant la ligature à Damvillers</a:t>
            </a:r>
            <a:r>
              <a:rPr lang="fr-FR" altLang="zh-CN"/>
              <a:t> </a:t>
            </a:r>
            <a:r>
              <a:rPr lang="fr-FR" altLang="zh-CN" smtClean="0"/>
              <a:t/>
            </a:r>
            <a:br>
              <a:rPr lang="fr-FR" altLang="zh-CN" smtClean="0"/>
            </a:br>
            <a:r>
              <a:rPr lang="fr-FR" altLang="zh-CN" smtClean="0"/>
              <a:t>par </a:t>
            </a:r>
            <a:r>
              <a:rPr lang="fr-FR" altLang="zh-CN"/>
              <a:t>Ernest Board (1877-1934)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66" y="116632"/>
            <a:ext cx="4281866" cy="6647472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08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fr-FR" altLang="zh-CN" i="1"/>
              <a:t>Dix livres de la </a:t>
            </a:r>
            <a:r>
              <a:rPr lang="fr-FR" altLang="zh-CN" i="1" smtClean="0"/>
              <a:t>chirurgie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5301208"/>
            <a:ext cx="8291264" cy="824955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mtClean="0"/>
              <a:t>la pince h</a:t>
            </a:r>
            <a:r>
              <a:rPr lang="fr-FR" altLang="zh-CN" smtClean="0"/>
              <a:t>émostatique</a:t>
            </a:r>
          </a:p>
          <a:p>
            <a:r>
              <a:rPr lang="fr-FR" altLang="zh-CN" smtClean="0"/>
              <a:t>la prothèse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012213"/>
            <a:ext cx="3409481" cy="58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1"/>
          <a:stretch/>
        </p:blipFill>
        <p:spPr bwMode="auto">
          <a:xfrm>
            <a:off x="166263" y="2555510"/>
            <a:ext cx="4819462" cy="274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500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4080" r="3113"/>
          <a:stretch/>
        </p:blipFill>
        <p:spPr bwMode="auto">
          <a:xfrm>
            <a:off x="3203848" y="1340768"/>
            <a:ext cx="2941508" cy="4241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71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0" y="2780928"/>
            <a:ext cx="4762872" cy="1143000"/>
          </a:xfrm>
        </p:spPr>
        <p:txBody>
          <a:bodyPr/>
          <a:lstStyle/>
          <a:p>
            <a:r>
              <a:rPr lang="en-US" altLang="zh-CN" smtClean="0"/>
              <a:t>2014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4716016" cy="699446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9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altLang="zh-CN" smtClean="0"/>
              <a:t>Mathématique : </a:t>
            </a:r>
            <a:br>
              <a:rPr lang="fr-FR" altLang="zh-CN" smtClean="0"/>
            </a:br>
            <a:r>
              <a:rPr lang="fr-FR" altLang="zh-CN" smtClean="0"/>
              <a:t>François Viète (1540-1603)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47489"/>
            <a:ext cx="3387918" cy="531051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60168" y="2780928"/>
            <a:ext cx="4392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altLang="zh-CN" sz="3200" smtClean="0"/>
              <a:t>Calculs symboliques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altLang="zh-CN" sz="3200" smtClean="0"/>
              <a:t>Triangles sphériques</a:t>
            </a:r>
          </a:p>
          <a:p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52751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420888"/>
            <a:ext cx="8229600" cy="1143000"/>
          </a:xfrm>
        </p:spPr>
        <p:txBody>
          <a:bodyPr>
            <a:normAutofit/>
          </a:bodyPr>
          <a:lstStyle/>
          <a:p>
            <a:r>
              <a:rPr lang="fr-FR" altLang="zh-CN" b="1">
                <a:solidFill>
                  <a:schemeClr val="accent6"/>
                </a:solidFill>
              </a:rPr>
              <a:t>17</a:t>
            </a:r>
            <a:r>
              <a:rPr lang="fr-FR" altLang="zh-CN" b="1" baseline="30000">
                <a:solidFill>
                  <a:schemeClr val="accent6"/>
                </a:solidFill>
              </a:rPr>
              <a:t>e</a:t>
            </a:r>
            <a:r>
              <a:rPr lang="fr-FR" altLang="zh-CN" b="1">
                <a:solidFill>
                  <a:schemeClr val="accent6"/>
                </a:solidFill>
              </a:rPr>
              <a:t> </a:t>
            </a:r>
            <a:r>
              <a:rPr lang="fr-FR" altLang="zh-CN" b="1" smtClean="0">
                <a:solidFill>
                  <a:schemeClr val="accent6"/>
                </a:solidFill>
              </a:rPr>
              <a:t>siècle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96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69776"/>
            <a:ext cx="8229600" cy="1143000"/>
          </a:xfrm>
        </p:spPr>
        <p:txBody>
          <a:bodyPr>
            <a:normAutofit/>
          </a:bodyPr>
          <a:lstStyle/>
          <a:p>
            <a:r>
              <a:rPr lang="fr-FR" altLang="zh-CN" smtClean="0"/>
              <a:t>Révolution scientifique</a:t>
            </a:r>
            <a:endParaRPr lang="zh-CN" altLang="en-US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96752"/>
            <a:ext cx="8219256" cy="4929411"/>
          </a:xfrm>
        </p:spPr>
        <p:txBody>
          <a:bodyPr/>
          <a:lstStyle/>
          <a:p>
            <a:r>
              <a:rPr lang="fr-FR" altLang="zh-CN" smtClean="0"/>
              <a:t>1666, fondation de l’Académie des sciences</a:t>
            </a:r>
            <a:endParaRPr lang="fr-FR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72816"/>
            <a:ext cx="8820472" cy="50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2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188640"/>
            <a:ext cx="6995120" cy="580926"/>
          </a:xfrm>
        </p:spPr>
        <p:txBody>
          <a:bodyPr>
            <a:normAutofit fontScale="90000"/>
          </a:bodyPr>
          <a:lstStyle/>
          <a:p>
            <a:r>
              <a:rPr lang="en-US" altLang="zh-CN" smtClean="0"/>
              <a:t>Youtube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741463"/>
            <a:ext cx="4128459" cy="61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1473125"/>
            <a:ext cx="4642197" cy="5268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58" y="1564966"/>
            <a:ext cx="4006297" cy="88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58" y="2523220"/>
            <a:ext cx="4006297" cy="422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69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/>
          <a:lstStyle/>
          <a:p>
            <a:r>
              <a:rPr lang="fr-FR" altLang="zh-CN" smtClean="0"/>
              <a:t>La </a:t>
            </a:r>
            <a:r>
              <a:rPr lang="fr-FR" altLang="zh-CN" smtClean="0"/>
              <a:t>concurrence </a:t>
            </a:r>
            <a:r>
              <a:rPr lang="fr-FR" altLang="zh-CN" smtClean="0"/>
              <a:t>entre des pays européens</a:t>
            </a:r>
          </a:p>
          <a:p>
            <a:pPr marL="0" indent="0">
              <a:buNone/>
            </a:pPr>
            <a:r>
              <a:rPr lang="fr-FR" altLang="zh-CN" smtClean="0"/>
              <a:t>« Soft power »</a:t>
            </a:r>
            <a:endParaRPr lang="fr-FR" altLang="zh-CN" smtClean="0"/>
          </a:p>
          <a:p>
            <a:pPr marL="0" indent="0">
              <a:buNone/>
            </a:pPr>
            <a:endParaRPr lang="fr-FR" altLang="zh-CN" smtClean="0"/>
          </a:p>
          <a:p>
            <a:pPr marL="0" indent="0">
              <a:buNone/>
            </a:pPr>
            <a:endParaRPr lang="fr-FR" altLang="zh-CN"/>
          </a:p>
          <a:p>
            <a:r>
              <a:rPr lang="fr-FR" altLang="zh-CN" smtClean="0"/>
              <a:t>Les </a:t>
            </a:r>
            <a:r>
              <a:rPr lang="fr-FR" altLang="zh-CN"/>
              <a:t>méthodes </a:t>
            </a:r>
            <a:r>
              <a:rPr lang="fr-FR" altLang="zh-CN" smtClean="0"/>
              <a:t>scientifiques:</a:t>
            </a:r>
          </a:p>
          <a:p>
            <a:pPr marL="0" indent="0">
              <a:buNone/>
            </a:pPr>
            <a:r>
              <a:rPr lang="fr-FR" altLang="zh-CN" smtClean="0"/>
              <a:t>Expériences, observations, statistiques et calculs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38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23928" y="1484784"/>
            <a:ext cx="4762872" cy="1143000"/>
          </a:xfrm>
        </p:spPr>
        <p:txBody>
          <a:bodyPr>
            <a:normAutofit fontScale="90000"/>
          </a:bodyPr>
          <a:lstStyle/>
          <a:p>
            <a:r>
              <a:rPr lang="fr-FR" altLang="zh-CN" smtClean="0"/>
              <a:t> Pierre Gassendi (1592-1655)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8640"/>
            <a:ext cx="3205695" cy="366186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7579"/>
            <a:ext cx="9144000" cy="273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2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79912" y="1844824"/>
            <a:ext cx="5122912" cy="1143000"/>
          </a:xfrm>
        </p:spPr>
        <p:txBody>
          <a:bodyPr>
            <a:normAutofit fontScale="90000"/>
          </a:bodyPr>
          <a:lstStyle/>
          <a:p>
            <a:r>
              <a:rPr lang="fr-FR" altLang="zh-CN" smtClean="0"/>
              <a:t>René Descartes</a:t>
            </a:r>
            <a:br>
              <a:rPr lang="fr-FR" altLang="zh-CN" smtClean="0"/>
            </a:br>
            <a:r>
              <a:rPr lang="fr-FR" altLang="zh-CN" smtClean="0"/>
              <a:t> (1596-1650)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" y="-27384"/>
            <a:ext cx="3415039" cy="4179975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97" y="4152188"/>
            <a:ext cx="7416824" cy="270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82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Christine de Suède et Descartes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51" y="1407195"/>
            <a:ext cx="5105837" cy="540618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9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160"/>
            <a:ext cx="3455165" cy="4622295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844824"/>
            <a:ext cx="5750873" cy="352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3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Blaise Pascal (1623-1662)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3933056"/>
            <a:ext cx="5021453" cy="2389775"/>
          </a:xfrm>
        </p:spPr>
        <p:txBody>
          <a:bodyPr>
            <a:normAutofit/>
          </a:bodyPr>
          <a:lstStyle/>
          <a:p>
            <a:r>
              <a:rPr lang="fr-FR" altLang="zh-CN" smtClean="0"/>
              <a:t>Le calcul infinitéstimal</a:t>
            </a:r>
          </a:p>
          <a:p>
            <a:r>
              <a:rPr lang="fr-FR" altLang="zh-CN" smtClean="0"/>
              <a:t>Le calcul de la chance et des probabilités</a:t>
            </a:r>
          </a:p>
          <a:p>
            <a:r>
              <a:rPr lang="fr-FR" altLang="zh-CN" smtClean="0"/>
              <a:t>La pression asmosphérique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965" y="1702279"/>
            <a:ext cx="3940646" cy="414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55227"/>
            <a:ext cx="3528392" cy="2420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7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50792" y="2708920"/>
            <a:ext cx="4618856" cy="1143000"/>
          </a:xfrm>
        </p:spPr>
        <p:txBody>
          <a:bodyPr>
            <a:normAutofit fontScale="90000"/>
          </a:bodyPr>
          <a:lstStyle/>
          <a:p>
            <a:r>
              <a:rPr lang="fr-FR" altLang="zh-CN" i="1" smtClean="0"/>
              <a:t>Les provinciales </a:t>
            </a:r>
            <a:r>
              <a:rPr lang="fr-FR" altLang="zh-CN" smtClean="0"/>
              <a:t>et </a:t>
            </a:r>
            <a:r>
              <a:rPr lang="fr-FR" altLang="zh-CN" i="1" smtClean="0"/>
              <a:t>Les pensées</a:t>
            </a:r>
            <a:endParaRPr lang="zh-CN" altLang="en-US" i="1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-1"/>
            <a:ext cx="4392488" cy="680358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73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" r="3583"/>
          <a:stretch/>
        </p:blipFill>
        <p:spPr>
          <a:xfrm>
            <a:off x="0" y="976763"/>
            <a:ext cx="9122859" cy="5022345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99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3" t="13478"/>
          <a:stretch/>
        </p:blipFill>
        <p:spPr>
          <a:xfrm>
            <a:off x="251520" y="146502"/>
            <a:ext cx="2520280" cy="6522858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9"/>
          <a:stretch/>
        </p:blipFill>
        <p:spPr>
          <a:xfrm>
            <a:off x="2696201" y="1916832"/>
            <a:ext cx="626828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8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5536" y="2276872"/>
            <a:ext cx="8229600" cy="1066130"/>
          </a:xfrm>
        </p:spPr>
        <p:txBody>
          <a:bodyPr>
            <a:normAutofit fontScale="90000"/>
          </a:bodyPr>
          <a:lstStyle/>
          <a:p>
            <a:r>
              <a:rPr lang="fr-FR" altLang="zh-CN" b="1" smtClean="0">
                <a:solidFill>
                  <a:schemeClr val="accent6"/>
                </a:solidFill>
              </a:rPr>
              <a:t>18</a:t>
            </a:r>
            <a:r>
              <a:rPr lang="fr-FR" altLang="zh-CN" b="1" baseline="30000" smtClean="0">
                <a:solidFill>
                  <a:schemeClr val="accent6"/>
                </a:solidFill>
              </a:rPr>
              <a:t>e</a:t>
            </a:r>
            <a:r>
              <a:rPr lang="fr-FR" altLang="zh-CN" b="1" smtClean="0">
                <a:solidFill>
                  <a:schemeClr val="accent6"/>
                </a:solidFill>
              </a:rPr>
              <a:t> siècle</a:t>
            </a:r>
            <a:br>
              <a:rPr lang="fr-FR" altLang="zh-CN" b="1" smtClean="0">
                <a:solidFill>
                  <a:schemeClr val="accent6"/>
                </a:solidFill>
              </a:rPr>
            </a:br>
            <a:r>
              <a:rPr lang="fr-FR" altLang="zh-CN" smtClean="0"/>
              <a:t>Début de la révolution industrielle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31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7624" y="1711349"/>
            <a:ext cx="7704856" cy="4525963"/>
          </a:xfrm>
        </p:spPr>
        <p:txBody>
          <a:bodyPr/>
          <a:lstStyle/>
          <a:p>
            <a:pPr marL="0" indent="0">
              <a:buNone/>
            </a:pPr>
            <a:endParaRPr lang="en-US" altLang="zh-CN" smtClean="0"/>
          </a:p>
          <a:p>
            <a:r>
              <a:rPr lang="fr-FR" altLang="zh-CN" smtClean="0"/>
              <a:t>Agriculture et fabrication</a:t>
            </a:r>
          </a:p>
          <a:p>
            <a:r>
              <a:rPr lang="fr-FR" altLang="zh-CN" smtClean="0"/>
              <a:t>Economie</a:t>
            </a:r>
            <a:r>
              <a:rPr lang="zh-CN" altLang="en-US" smtClean="0"/>
              <a:t> </a:t>
            </a:r>
            <a:r>
              <a:rPr lang="fr-FR" altLang="zh-CN" smtClean="0"/>
              <a:t>et commerce</a:t>
            </a:r>
          </a:p>
          <a:p>
            <a:r>
              <a:rPr lang="fr-FR" altLang="zh-CN" smtClean="0"/>
              <a:t>Politique</a:t>
            </a:r>
          </a:p>
          <a:p>
            <a:r>
              <a:rPr lang="fr-FR" altLang="zh-CN" smtClean="0"/>
              <a:t>Réforme religieuse</a:t>
            </a:r>
          </a:p>
          <a:p>
            <a:r>
              <a:rPr lang="fr-FR" altLang="zh-CN" smtClean="0"/>
              <a:t>Augmentation des savoirs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zh-CN" b="1"/>
              <a:t>Fin du Moyen Â</a:t>
            </a:r>
            <a:r>
              <a:rPr lang="en-US" altLang="zh-CN" b="1"/>
              <a:t>ge</a:t>
            </a:r>
            <a:r>
              <a:rPr lang="en-US" altLang="zh-CN" b="1" smtClean="0"/>
              <a:t>:</a:t>
            </a:r>
            <a:endParaRPr lang="zh-CN" altLang="en-US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24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291264" cy="5400600"/>
          </a:xfrm>
        </p:spPr>
        <p:txBody>
          <a:bodyPr>
            <a:normAutofit/>
          </a:bodyPr>
          <a:lstStyle/>
          <a:p>
            <a:r>
              <a:rPr lang="fr-FR" altLang="zh-CN" smtClean="0"/>
              <a:t>La navigation et le commerce promeut la production et la production demande le soutien scientifique;</a:t>
            </a:r>
          </a:p>
          <a:p>
            <a:r>
              <a:rPr lang="fr-FR" altLang="zh-CN" smtClean="0"/>
              <a:t>L’intérêt des autorités et de l’opinion publique pour les sciences; le réseau social: cafés, salons;</a:t>
            </a:r>
          </a:p>
          <a:p>
            <a:r>
              <a:rPr lang="fr-FR" altLang="zh-CN" smtClean="0"/>
              <a:t>La vulgarisation des savoirs scientifiques;</a:t>
            </a:r>
          </a:p>
          <a:p>
            <a:r>
              <a:rPr lang="fr-FR" altLang="zh-CN" smtClean="0"/>
              <a:t>Le développement des académies provinciales;</a:t>
            </a:r>
          </a:p>
          <a:p>
            <a:r>
              <a:rPr lang="fr-FR" altLang="zh-CN" smtClean="0"/>
              <a:t>L’imprimerie et l’éducation.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35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45" y="69257"/>
            <a:ext cx="4466803" cy="667211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36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6016" y="2348880"/>
            <a:ext cx="4114800" cy="1575048"/>
          </a:xfrm>
        </p:spPr>
        <p:txBody>
          <a:bodyPr/>
          <a:lstStyle/>
          <a:p>
            <a:r>
              <a:rPr lang="fr-FR" altLang="zh-CN" smtClean="0"/>
              <a:t>Fontenelle</a:t>
            </a:r>
            <a:br>
              <a:rPr lang="fr-FR" altLang="zh-CN" smtClean="0"/>
            </a:br>
            <a:r>
              <a:rPr lang="fr-FR" altLang="zh-CN" b="1" smtClean="0">
                <a:solidFill>
                  <a:schemeClr val="accent6"/>
                </a:solidFill>
              </a:rPr>
              <a:t>CE 1</a:t>
            </a:r>
            <a:endParaRPr lang="zh-CN" altLang="en-US" b="1">
              <a:solidFill>
                <a:schemeClr val="accent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0" r="3383" b="4075"/>
          <a:stretch/>
        </p:blipFill>
        <p:spPr bwMode="auto">
          <a:xfrm>
            <a:off x="611560" y="-6513"/>
            <a:ext cx="4536504" cy="6861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86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Voltaire et Mme de Châtelet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68760"/>
            <a:ext cx="8739343" cy="485740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3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608" y="2636912"/>
            <a:ext cx="2376264" cy="3489251"/>
          </a:xfrm>
        </p:spPr>
        <p:txBody>
          <a:bodyPr/>
          <a:lstStyle/>
          <a:p>
            <a:pPr marL="0" indent="0">
              <a:buNone/>
            </a:pPr>
            <a:r>
              <a:rPr lang="fr-FR" altLang="zh-CN" smtClean="0"/>
              <a:t>Gaston Bachelard</a:t>
            </a:r>
            <a:br>
              <a:rPr lang="fr-FR" altLang="zh-CN" smtClean="0"/>
            </a:br>
            <a:r>
              <a:rPr lang="fr-FR" altLang="zh-CN" smtClean="0"/>
              <a:t>(1885-1962)</a:t>
            </a:r>
          </a:p>
          <a:p>
            <a:pPr marL="0" indent="0" algn="ctr">
              <a:buNone/>
            </a:pPr>
            <a:r>
              <a:rPr lang="fr-FR" altLang="zh-CN" b="1" smtClean="0">
                <a:solidFill>
                  <a:schemeClr val="accent6"/>
                </a:solidFill>
              </a:rPr>
              <a:t>CE 2</a:t>
            </a: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8640"/>
            <a:ext cx="4128032" cy="644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0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7173"/>
            <a:ext cx="7485616" cy="567809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31" y="5877272"/>
            <a:ext cx="7173169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1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0"/>
            <a:ext cx="7704856" cy="611573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17" y="6093296"/>
            <a:ext cx="4687839" cy="620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24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1470"/>
            <a:ext cx="7848872" cy="657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354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3" y="12643"/>
            <a:ext cx="8901293" cy="585869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78" y="5871340"/>
            <a:ext cx="3278106" cy="98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913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3805"/>
            <a:ext cx="8202179" cy="557748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46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b="1">
                <a:solidFill>
                  <a:schemeClr val="accent6"/>
                </a:solidFill>
              </a:rPr>
              <a:t>16</a:t>
            </a:r>
            <a:r>
              <a:rPr lang="fr-FR" altLang="zh-CN" b="1" baseline="30000">
                <a:solidFill>
                  <a:schemeClr val="accent6"/>
                </a:solidFill>
              </a:rPr>
              <a:t>e</a:t>
            </a:r>
            <a:r>
              <a:rPr lang="fr-FR" altLang="zh-CN" b="1">
                <a:solidFill>
                  <a:schemeClr val="accent6"/>
                </a:solidFill>
              </a:rPr>
              <a:t> siècle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12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altLang="zh-CN" smtClean="0"/>
              <a:t>Buffon et </a:t>
            </a:r>
            <a:r>
              <a:rPr lang="fr-FR" altLang="zh-CN" i="1" smtClean="0"/>
              <a:t>Histoire naturelle</a:t>
            </a:r>
            <a:br>
              <a:rPr lang="fr-FR" altLang="zh-CN" i="1" smtClean="0"/>
            </a:br>
            <a:r>
              <a:rPr lang="fr-FR" altLang="zh-CN" smtClean="0"/>
              <a:t>1749-1804, 36 volumes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46"/>
          <a:stretch/>
        </p:blipFill>
        <p:spPr>
          <a:xfrm>
            <a:off x="631425" y="1484784"/>
            <a:ext cx="7756999" cy="5256584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3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92" y="-27384"/>
            <a:ext cx="6858000" cy="685800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91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76056" y="2775431"/>
            <a:ext cx="3466728" cy="1143000"/>
          </a:xfrm>
        </p:spPr>
        <p:txBody>
          <a:bodyPr/>
          <a:lstStyle/>
          <a:p>
            <a:r>
              <a:rPr lang="fr-FR" altLang="zh-CN" smtClean="0"/>
              <a:t>Naturaliste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2"/>
          <a:stretch/>
        </p:blipFill>
        <p:spPr bwMode="auto">
          <a:xfrm>
            <a:off x="251520" y="118813"/>
            <a:ext cx="4968552" cy="683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16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32656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fr-FR" altLang="zh-CN" smtClean="0"/>
              <a:t>Diderot, d’Alembert, chevalier de Jaucourt</a:t>
            </a:r>
            <a:br>
              <a:rPr lang="fr-FR" altLang="zh-CN" smtClean="0"/>
            </a:br>
            <a:r>
              <a:rPr lang="fr-FR" altLang="zh-CN" i="1" smtClean="0"/>
              <a:t>Encyclopédie</a:t>
            </a:r>
            <a:r>
              <a:rPr lang="fr-FR" altLang="zh-CN" smtClean="0"/>
              <a:t> (1750-1772)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556792"/>
            <a:ext cx="3744416" cy="529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97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027" y="44624"/>
            <a:ext cx="4369229" cy="67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77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563" y="188640"/>
            <a:ext cx="5219589" cy="6574242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" y="260648"/>
            <a:ext cx="9145016" cy="50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908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-54250"/>
            <a:ext cx="5630936" cy="69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4624"/>
            <a:ext cx="4968552" cy="39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25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52736"/>
            <a:ext cx="7359050" cy="472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15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0"/>
            <a:ext cx="4255476" cy="677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88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0"/>
            <a:ext cx="4320480" cy="695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977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0"/>
            <a:ext cx="4824536" cy="6842189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744"/>
            <a:ext cx="4320480" cy="6784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20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001" y="44624"/>
            <a:ext cx="4163231" cy="684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444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2996952"/>
            <a:ext cx="8291264" cy="3129211"/>
          </a:xfrm>
        </p:spPr>
        <p:txBody>
          <a:bodyPr/>
          <a:lstStyle/>
          <a:p>
            <a:r>
              <a:rPr lang="fr-FR" altLang="zh-CN" smtClean="0"/>
              <a:t>20 gravures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012" y="7707"/>
            <a:ext cx="4412380" cy="69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64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Antoine Lavoisier (1743-1794)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124744"/>
            <a:ext cx="5760640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3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628800"/>
            <a:ext cx="8579296" cy="4497363"/>
          </a:xfrm>
        </p:spPr>
        <p:txBody>
          <a:bodyPr/>
          <a:lstStyle/>
          <a:p>
            <a:pPr marL="0" indent="0">
              <a:buNone/>
            </a:pPr>
            <a:r>
              <a:rPr lang="fr-FR" altLang="zh-CN" smtClean="0"/>
              <a:t>1789, </a:t>
            </a:r>
            <a:r>
              <a:rPr lang="fr-FR" altLang="zh-CN" i="1" smtClean="0"/>
              <a:t>Traité élémentaire de chimie</a:t>
            </a:r>
          </a:p>
          <a:p>
            <a:endParaRPr lang="fr-FR" altLang="zh-CN"/>
          </a:p>
          <a:p>
            <a:r>
              <a:rPr lang="fr-FR" altLang="zh-CN" smtClean="0"/>
              <a:t>L’oxydation;</a:t>
            </a:r>
          </a:p>
          <a:p>
            <a:r>
              <a:rPr lang="fr-FR" altLang="zh-CN" smtClean="0"/>
              <a:t>Les expériences qui </a:t>
            </a:r>
            <a:r>
              <a:rPr lang="fr-FR" altLang="zh-CN" smtClean="0"/>
              <a:t>démonstrent </a:t>
            </a:r>
            <a:r>
              <a:rPr lang="fr-FR" altLang="zh-CN" smtClean="0"/>
              <a:t>la conservation des masses dans le changement d’état de la matière;</a:t>
            </a:r>
          </a:p>
          <a:p>
            <a:r>
              <a:rPr lang="fr-FR" altLang="zh-CN" smtClean="0"/>
              <a:t>La nomenclature des éléments chimiques.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67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613" y="0"/>
            <a:ext cx="3762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1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4577"/>
            <a:ext cx="8960633" cy="6172735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61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2776"/>
            <a:ext cx="7153378" cy="492941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zh-CN" smtClean="0"/>
              <a:t>La guillotine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22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32856"/>
            <a:ext cx="9039225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20" y="692696"/>
            <a:ext cx="8060364" cy="811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45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384"/>
            <a:ext cx="48409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652120" y="1988840"/>
            <a:ext cx="3106688" cy="1143000"/>
          </a:xfrm>
        </p:spPr>
        <p:txBody>
          <a:bodyPr>
            <a:normAutofit fontScale="90000"/>
          </a:bodyPr>
          <a:lstStyle/>
          <a:p>
            <a:r>
              <a:rPr lang="fr-FR" altLang="zh-CN" smtClean="0"/>
              <a:t>Jean-Baptiste Lamarck</a:t>
            </a:r>
            <a:endParaRPr lang="zh-CN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5144"/>
            <a:ext cx="9144000" cy="90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55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altLang="zh-CN" smtClean="0"/>
              <a:t>Université de Padoue</a:t>
            </a:r>
            <a:br>
              <a:rPr lang="fr-FR" altLang="zh-CN" smtClean="0"/>
            </a:br>
            <a:r>
              <a:rPr lang="fr-FR" altLang="zh-CN" smtClean="0"/>
              <a:t>Théâtre anatomique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04864"/>
            <a:ext cx="4632515" cy="347438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3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altLang="zh-CN" smtClean="0"/>
              <a:t>Frères Mongolfier</a:t>
            </a:r>
            <a:br>
              <a:rPr lang="fr-FR" altLang="zh-CN" smtClean="0"/>
            </a:br>
            <a:r>
              <a:rPr lang="fr-FR" altLang="zh-CN" smtClean="0"/>
              <a:t>Ballon à air chaud (1783</a:t>
            </a:r>
            <a:r>
              <a:rPr lang="fr-FR" altLang="zh-CN"/>
              <a:t>)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61969"/>
            <a:ext cx="3508723" cy="5326139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546960"/>
            <a:ext cx="3672408" cy="52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8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88640"/>
            <a:ext cx="4757515" cy="605688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916832"/>
            <a:ext cx="4031764" cy="3151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468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0" y="476672"/>
            <a:ext cx="8229600" cy="1143000"/>
          </a:xfrm>
        </p:spPr>
        <p:txBody>
          <a:bodyPr/>
          <a:lstStyle/>
          <a:p>
            <a:r>
              <a:rPr lang="fr-FR" altLang="zh-CN" smtClean="0"/>
              <a:t>Brevets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2132856"/>
            <a:ext cx="90297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2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856" y="24208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altLang="zh-CN" b="1" smtClean="0">
                <a:solidFill>
                  <a:schemeClr val="accent6"/>
                </a:solidFill>
              </a:rPr>
              <a:t>19</a:t>
            </a:r>
            <a:r>
              <a:rPr lang="fr-FR" altLang="zh-CN" b="1" baseline="30000" smtClean="0">
                <a:solidFill>
                  <a:schemeClr val="accent6"/>
                </a:solidFill>
              </a:rPr>
              <a:t>e</a:t>
            </a:r>
            <a:r>
              <a:rPr lang="fr-FR" altLang="zh-CN" b="1" smtClean="0">
                <a:solidFill>
                  <a:schemeClr val="accent6"/>
                </a:solidFill>
              </a:rPr>
              <a:t> siècle</a:t>
            </a:r>
            <a:r>
              <a:rPr lang="fr-FR" altLang="zh-CN" smtClean="0"/>
              <a:t/>
            </a:r>
            <a:br>
              <a:rPr lang="fr-FR" altLang="zh-CN" smtClean="0"/>
            </a:br>
            <a:r>
              <a:rPr lang="fr-FR" altLang="zh-CN" smtClean="0"/>
              <a:t>Révolution industrielle et colonisation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21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36176" y="274638"/>
            <a:ext cx="1350624" cy="1143000"/>
          </a:xfrm>
        </p:spPr>
        <p:txBody>
          <a:bodyPr/>
          <a:lstStyle/>
          <a:p>
            <a:r>
              <a:rPr lang="en-US" altLang="zh-CN" smtClean="0"/>
              <a:t>1810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64</a:t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79" y="5483746"/>
            <a:ext cx="9141777" cy="1374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444" y="26594"/>
            <a:ext cx="3203934" cy="557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709" y="41921"/>
            <a:ext cx="2785467" cy="548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662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800"/>
            <a:ext cx="7046804" cy="360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2" y="5333730"/>
            <a:ext cx="8912533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7" y="836712"/>
            <a:ext cx="902409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8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66</a:t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567" y="149459"/>
            <a:ext cx="4495681" cy="659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67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3"/>
            <a:ext cx="4543574" cy="4799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780632"/>
            <a:ext cx="4060874" cy="488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280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68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5591"/>
            <a:ext cx="9084724" cy="133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79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69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0" y="566248"/>
            <a:ext cx="9060882" cy="70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976" y="1695540"/>
            <a:ext cx="2688919" cy="4684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656" y="1803910"/>
            <a:ext cx="2880320" cy="403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5" y="1803910"/>
            <a:ext cx="2992031" cy="404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31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3905"/>
            <a:ext cx="8229600" cy="2074242"/>
          </a:xfrm>
        </p:spPr>
        <p:txBody>
          <a:bodyPr>
            <a:normAutofit/>
          </a:bodyPr>
          <a:lstStyle/>
          <a:p>
            <a:r>
              <a:rPr lang="en-US" altLang="zh-CN" sz="3600" smtClean="0"/>
              <a:t>18</a:t>
            </a:r>
            <a:r>
              <a:rPr lang="en-US" altLang="zh-CN" sz="3600" baseline="30000" smtClean="0"/>
              <a:t>e</a:t>
            </a:r>
            <a:r>
              <a:rPr lang="en-US" altLang="zh-CN" sz="3600" smtClean="0"/>
              <a:t> </a:t>
            </a:r>
            <a:r>
              <a:rPr lang="fr-FR" altLang="zh-CN" sz="3600" smtClean="0"/>
              <a:t>siècle, Italie, Florence</a:t>
            </a:r>
            <a:br>
              <a:rPr lang="fr-FR" altLang="zh-CN" sz="3600" smtClean="0"/>
            </a:br>
            <a:r>
              <a:rPr lang="fr-FR" altLang="zh-CN" sz="3600" smtClean="0"/>
              <a:t>La Specola, cires anatomiques</a:t>
            </a:r>
            <a:endParaRPr lang="zh-CN" altLang="en-US" sz="36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3" y="4627652"/>
            <a:ext cx="3098775" cy="2257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3" y="1679172"/>
            <a:ext cx="5544616" cy="2424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964085"/>
            <a:ext cx="4652335" cy="3489251"/>
          </a:xfrm>
        </p:spPr>
      </p:pic>
    </p:spTree>
    <p:extLst>
      <p:ext uri="{BB962C8B-B14F-4D97-AF65-F5344CB8AC3E}">
        <p14:creationId xmlns:p14="http://schemas.microsoft.com/office/powerpoint/2010/main" val="386821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70</a:t>
            </a:fld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0" y="542762"/>
            <a:ext cx="90201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8775"/>
            <a:ext cx="86963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2" y="2501715"/>
            <a:ext cx="89439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" y="5159694"/>
            <a:ext cx="90297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2" y="3972889"/>
            <a:ext cx="8763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67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71</a:t>
            </a:fld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1" y="0"/>
            <a:ext cx="3431123" cy="508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229200"/>
            <a:ext cx="7059448" cy="141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405" y="1840162"/>
            <a:ext cx="4077693" cy="943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94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72</a:t>
            </a:fld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61" y="0"/>
            <a:ext cx="4171379" cy="45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3" y="4824582"/>
            <a:ext cx="8846218" cy="184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893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1851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06" y="1600200"/>
            <a:ext cx="8191788" cy="452596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91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altLang="zh-CN" smtClean="0"/>
              <a:t>Pendule de Foucault à Panthéon de Paris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739367" cy="5054525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95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75</a:t>
            </a:fld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88640"/>
            <a:ext cx="3744416" cy="535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805264"/>
            <a:ext cx="8439119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05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76</a:t>
            </a:fld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10" y="2564904"/>
            <a:ext cx="3552612" cy="389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737" y="128329"/>
            <a:ext cx="3679377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638" y="764704"/>
            <a:ext cx="6267576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147" y="1531329"/>
            <a:ext cx="9175147" cy="745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97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77</a:t>
            </a:fld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2550271"/>
            <a:ext cx="9036496" cy="1238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09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78</a:t>
            </a:fld>
            <a:endParaRPr lang="zh-CN" alt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851994"/>
            <a:ext cx="9024937" cy="10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45883"/>
            <a:ext cx="3384376" cy="64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188528"/>
            <a:ext cx="3766568" cy="65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39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79</a:t>
            </a:fld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8" y="3660867"/>
            <a:ext cx="877252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841710"/>
            <a:ext cx="3888432" cy="288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" y="0"/>
            <a:ext cx="2825215" cy="3636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96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752433"/>
            <a:ext cx="3955504" cy="526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686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492896"/>
            <a:ext cx="8229600" cy="1143000"/>
          </a:xfrm>
        </p:spPr>
        <p:txBody>
          <a:bodyPr/>
          <a:lstStyle/>
          <a:p>
            <a:r>
              <a:rPr lang="fr-FR" altLang="zh-CN" b="1" smtClean="0">
                <a:solidFill>
                  <a:schemeClr val="accent6"/>
                </a:solidFill>
              </a:rPr>
              <a:t>20</a:t>
            </a:r>
            <a:r>
              <a:rPr lang="fr-FR" altLang="zh-CN" b="1" baseline="30000" smtClean="0">
                <a:solidFill>
                  <a:schemeClr val="accent6"/>
                </a:solidFill>
              </a:rPr>
              <a:t>e</a:t>
            </a:r>
            <a:r>
              <a:rPr lang="fr-FR" altLang="zh-CN" b="1" smtClean="0">
                <a:solidFill>
                  <a:schemeClr val="accent6"/>
                </a:solidFill>
              </a:rPr>
              <a:t> siècle</a:t>
            </a:r>
            <a:endParaRPr lang="zh-CN" altLang="en-US" b="1">
              <a:solidFill>
                <a:schemeClr val="accent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09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81</a:t>
            </a:fld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52" y="764704"/>
            <a:ext cx="8648615" cy="162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140968"/>
            <a:ext cx="8991129" cy="1231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581128"/>
            <a:ext cx="9075952" cy="1145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34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Ir</a:t>
            </a:r>
            <a:r>
              <a:rPr lang="fr-FR" altLang="zh-CN" smtClean="0"/>
              <a:t>ène et Marie en 1925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385379"/>
            <a:ext cx="4757492" cy="545792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1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altLang="zh-CN" smtClean="0"/>
              <a:t>Irène et Frédéric Joliot-Curie en 1935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92563"/>
            <a:ext cx="7387990" cy="506077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91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84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9" y="188640"/>
            <a:ext cx="7805015" cy="58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69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85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229200"/>
            <a:ext cx="8149647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-60411"/>
            <a:ext cx="3528392" cy="523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24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86</a:t>
            </a:fld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7" y="4980006"/>
            <a:ext cx="8396199" cy="171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7" t="12556" r="667" b="716"/>
          <a:stretch/>
        </p:blipFill>
        <p:spPr bwMode="auto">
          <a:xfrm>
            <a:off x="2707739" y="121055"/>
            <a:ext cx="4240525" cy="488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97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87</a:t>
            </a:fld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5950"/>
            <a:ext cx="91440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73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88</a:t>
            </a:fld>
            <a:endParaRPr lang="zh-CN" altLang="en-US"/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6" y="3812838"/>
            <a:ext cx="89535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85" y="5507282"/>
            <a:ext cx="88963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3" y="2350160"/>
            <a:ext cx="89630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1" y="2849309"/>
            <a:ext cx="89249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43" y="3384990"/>
            <a:ext cx="8189863" cy="29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9" y="3698706"/>
            <a:ext cx="89058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8" y="4635684"/>
            <a:ext cx="89535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6" y="1118891"/>
            <a:ext cx="8991129" cy="1231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706" y="404664"/>
            <a:ext cx="4328120" cy="541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33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89</a:t>
            </a:fld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74" y="1340768"/>
            <a:ext cx="87058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64904"/>
            <a:ext cx="8882907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66" y="3573016"/>
            <a:ext cx="89154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9" y="4293096"/>
            <a:ext cx="88106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01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98" y="1700808"/>
            <a:ext cx="6759211" cy="452596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764704"/>
            <a:ext cx="9171833" cy="32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813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90</a:t>
            </a:fld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76672"/>
            <a:ext cx="493791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" y="1343390"/>
            <a:ext cx="87249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20" y="2420888"/>
            <a:ext cx="865822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91</a:t>
            </a:fld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4" y="1484784"/>
            <a:ext cx="8387655" cy="67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58" y="2357438"/>
            <a:ext cx="84963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70" y="3356992"/>
            <a:ext cx="86772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26" y="4293096"/>
            <a:ext cx="84772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70" y="5301208"/>
            <a:ext cx="84486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15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92</a:t>
            </a:fld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557"/>
            <a:ext cx="8325007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0" y="1124744"/>
            <a:ext cx="85248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0" y="1988840"/>
            <a:ext cx="8658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4" y="3409950"/>
            <a:ext cx="66389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15" y="4031080"/>
            <a:ext cx="85344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25" y="5729663"/>
            <a:ext cx="79248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4" y="2688999"/>
            <a:ext cx="5991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98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93</a:t>
            </a:fld>
            <a:endParaRPr lang="zh-CN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86" y="562769"/>
            <a:ext cx="84963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1" y="1844824"/>
            <a:ext cx="859155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38" y="3253645"/>
            <a:ext cx="82296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54" y="5085184"/>
            <a:ext cx="84963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18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fr-FR" altLang="zh-CN" smtClean="0"/>
              <a:t>La description de l’allergie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94</a:t>
            </a:fld>
            <a:endParaRPr lang="zh-CN" altLang="en-US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08720"/>
            <a:ext cx="3930998" cy="5790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7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96752"/>
            <a:ext cx="6344761" cy="4032448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95</a:t>
            </a:fld>
            <a:endParaRPr lang="zh-CN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6" y="188640"/>
            <a:ext cx="8911743" cy="764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6" y="5264780"/>
            <a:ext cx="89344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42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96</a:t>
            </a:fld>
            <a:endParaRPr lang="zh-CN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4704"/>
            <a:ext cx="7052809" cy="6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390271"/>
            <a:ext cx="3024336" cy="5094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870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6377" y="13905"/>
            <a:ext cx="8229600" cy="1143000"/>
          </a:xfrm>
        </p:spPr>
        <p:txBody>
          <a:bodyPr/>
          <a:lstStyle/>
          <a:p>
            <a:r>
              <a:rPr lang="en-US" altLang="zh-CN" smtClean="0"/>
              <a:t>Grande </a:t>
            </a:r>
            <a:r>
              <a:rPr lang="fr-FR" altLang="zh-CN" smtClean="0"/>
              <a:t>vérole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97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7" y="5597608"/>
            <a:ext cx="883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939715"/>
            <a:ext cx="3906738" cy="467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1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764704"/>
            <a:ext cx="4248472" cy="4764454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98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97179"/>
            <a:ext cx="3096344" cy="503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97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AA0-EB4C-416F-A1E2-A5A1C99DE70B}" type="slidenum">
              <a:rPr lang="zh-CN" altLang="en-US" smtClean="0"/>
              <a:t>99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57" y="101387"/>
            <a:ext cx="3884067" cy="6639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87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394</Words>
  <Application>Microsoft Office PowerPoint</Application>
  <PresentationFormat>全屏显示(4:3)</PresentationFormat>
  <Paragraphs>179</Paragraphs>
  <Slides>103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103</vt:i4>
      </vt:variant>
    </vt:vector>
  </HeadingPairs>
  <TitlesOfParts>
    <vt:vector size="104" baseType="lpstr">
      <vt:lpstr>Office 主题​​</vt:lpstr>
      <vt:lpstr>Chapitre 5 : Histoire des sciences naturelles en France</vt:lpstr>
      <vt:lpstr>Youtube</vt:lpstr>
      <vt:lpstr>Fin du Moyen Âge:</vt:lpstr>
      <vt:lpstr>16e siècle</vt:lpstr>
      <vt:lpstr>PowerPoint 演示文稿</vt:lpstr>
      <vt:lpstr>Université de Padoue Théâtre anatomique</vt:lpstr>
      <vt:lpstr>18e siècle, Italie, Florence La Specola, cires anatomiques</vt:lpstr>
      <vt:lpstr>PowerPoint 演示文稿</vt:lpstr>
      <vt:lpstr>PowerPoint 演示文稿</vt:lpstr>
      <vt:lpstr>PowerPoint 演示文稿</vt:lpstr>
      <vt:lpstr>PowerPoint 演示文稿</vt:lpstr>
      <vt:lpstr>Chirurgie : Ambroise Paré (1510-1590) </vt:lpstr>
      <vt:lpstr>Ambroise Paré utilisant la ligature à Damvillers  par Ernest Board (1877-1934)</vt:lpstr>
      <vt:lpstr>Dix livres de la chirurgie</vt:lpstr>
      <vt:lpstr>PowerPoint 演示文稿</vt:lpstr>
      <vt:lpstr>2014</vt:lpstr>
      <vt:lpstr>Mathématique :  François Viète (1540-1603)</vt:lpstr>
      <vt:lpstr>17e siècle</vt:lpstr>
      <vt:lpstr>Révolution scientifique</vt:lpstr>
      <vt:lpstr>PowerPoint 演示文稿</vt:lpstr>
      <vt:lpstr> Pierre Gassendi (1592-1655)</vt:lpstr>
      <vt:lpstr>René Descartes  (1596-1650)</vt:lpstr>
      <vt:lpstr>Christine de Suède et Descartes</vt:lpstr>
      <vt:lpstr>PowerPoint 演示文稿</vt:lpstr>
      <vt:lpstr>Blaise Pascal (1623-1662)</vt:lpstr>
      <vt:lpstr>Les provinciales et Les pensées</vt:lpstr>
      <vt:lpstr>PowerPoint 演示文稿</vt:lpstr>
      <vt:lpstr>PowerPoint 演示文稿</vt:lpstr>
      <vt:lpstr>18e siècle Début de la révolution industrielle</vt:lpstr>
      <vt:lpstr>PowerPoint 演示文稿</vt:lpstr>
      <vt:lpstr>PowerPoint 演示文稿</vt:lpstr>
      <vt:lpstr>Fontenelle CE 1</vt:lpstr>
      <vt:lpstr>Voltaire et Mme de Châtelet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Buffon et Histoire naturelle 1749-1804, 36 volumes</vt:lpstr>
      <vt:lpstr>PowerPoint 演示文稿</vt:lpstr>
      <vt:lpstr>Naturaliste</vt:lpstr>
      <vt:lpstr>Diderot, d’Alembert, chevalier de Jaucourt Encyclopédie (1750-1772)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Antoine Lavoisier (1743-1794)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Jean-Baptiste Lamarck</vt:lpstr>
      <vt:lpstr>Frères Mongolfier Ballon à air chaud (1783)</vt:lpstr>
      <vt:lpstr>PowerPoint 演示文稿</vt:lpstr>
      <vt:lpstr>Brevets</vt:lpstr>
      <vt:lpstr>19e siècle Révolution industrielle et colonisation</vt:lpstr>
      <vt:lpstr>1810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1851</vt:lpstr>
      <vt:lpstr>Pendule de Foucault à Panthéon de Paris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20e siècle</vt:lpstr>
      <vt:lpstr>PowerPoint 演示文稿</vt:lpstr>
      <vt:lpstr>Irène et Marie en 1925</vt:lpstr>
      <vt:lpstr>Irène et Frédéric Joliot-Curie en 1935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La description de l’allergie</vt:lpstr>
      <vt:lpstr>PowerPoint 演示文稿</vt:lpstr>
      <vt:lpstr>PowerPoint 演示文稿</vt:lpstr>
      <vt:lpstr>Grande vérole</vt:lpstr>
      <vt:lpstr>PowerPoint 演示文稿</vt:lpstr>
      <vt:lpstr>PowerPoint 演示文稿</vt:lpstr>
      <vt:lpstr>PowerPoint 演示文稿</vt:lpstr>
      <vt:lpstr>Petite vérole/variole ératiquée en 1980 Mirabeau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5 : Histoire des sciences naturelles en France</dc:title>
  <dc:creator>lonovo</dc:creator>
  <cp:lastModifiedBy>lonovo</cp:lastModifiedBy>
  <cp:revision>145</cp:revision>
  <dcterms:created xsi:type="dcterms:W3CDTF">2021-05-24T02:52:21Z</dcterms:created>
  <dcterms:modified xsi:type="dcterms:W3CDTF">2023-11-26T11:58:10Z</dcterms:modified>
</cp:coreProperties>
</file>